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8" r:id="rId5"/>
    <p:sldId id="267" r:id="rId6"/>
    <p:sldId id="259" r:id="rId7"/>
    <p:sldId id="261" r:id="rId8"/>
    <p:sldId id="262" r:id="rId9"/>
    <p:sldId id="263" r:id="rId10"/>
    <p:sldId id="265" r:id="rId11"/>
    <p:sldId id="264" r:id="rId12"/>
    <p:sldId id="266"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6/25/2023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9055-4B58-6E90-70CA-B0B47C53AF4F}"/>
              </a:ext>
            </a:extLst>
          </p:cNvPr>
          <p:cNvSpPr>
            <a:spLocks noGrp="1"/>
          </p:cNvSpPr>
          <p:nvPr>
            <p:ph type="ctrTitle"/>
          </p:nvPr>
        </p:nvSpPr>
        <p:spPr>
          <a:xfrm>
            <a:off x="2165673" y="2047297"/>
            <a:ext cx="7202262" cy="1479674"/>
          </a:xfrm>
        </p:spPr>
        <p:txBody>
          <a:bodyPr/>
          <a:lstStyle/>
          <a:p>
            <a:r>
              <a:rPr lang="en-IN" sz="5400" dirty="0" err="1">
                <a:latin typeface="Bahnschrift SemiBold SemiConden" panose="020B0502040204020203" pitchFamily="34" charset="0"/>
              </a:rPr>
              <a:t>Analyzing</a:t>
            </a:r>
            <a:r>
              <a:rPr lang="en-IN" dirty="0">
                <a:latin typeface="Bahnschrift SemiBold SemiConden" panose="020B0502040204020203" pitchFamily="34" charset="0"/>
              </a:rPr>
              <a:t> </a:t>
            </a:r>
            <a:r>
              <a:rPr lang="en-IN" sz="5400" dirty="0" err="1">
                <a:latin typeface="Bahnschrift SemiBold SemiConden" panose="020B0502040204020203" pitchFamily="34" charset="0"/>
              </a:rPr>
              <a:t>swiggy</a:t>
            </a:r>
            <a:endParaRPr lang="en-IN" dirty="0">
              <a:latin typeface="Bahnschrift SemiBold SemiConden" panose="020B0502040204020203" pitchFamily="34" charset="0"/>
            </a:endParaRPr>
          </a:p>
        </p:txBody>
      </p:sp>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sp>
        <p:nvSpPr>
          <p:cNvPr id="7" name="TextBox 6">
            <a:extLst>
              <a:ext uri="{FF2B5EF4-FFF2-40B4-BE49-F238E27FC236}">
                <a16:creationId xmlns:a16="http://schemas.microsoft.com/office/drawing/2014/main" id="{72FC0287-15C9-4810-6283-F416A688C52F}"/>
              </a:ext>
            </a:extLst>
          </p:cNvPr>
          <p:cNvSpPr txBox="1"/>
          <p:nvPr/>
        </p:nvSpPr>
        <p:spPr>
          <a:xfrm>
            <a:off x="8449833" y="5550971"/>
            <a:ext cx="3470988" cy="369332"/>
          </a:xfrm>
          <a:prstGeom prst="rect">
            <a:avLst/>
          </a:prstGeom>
          <a:noFill/>
        </p:spPr>
        <p:txBody>
          <a:bodyPr wrap="square" rtlCol="0">
            <a:spAutoFit/>
          </a:bodyPr>
          <a:lstStyle/>
          <a:p>
            <a:r>
              <a:rPr lang="en-IN" dirty="0"/>
              <a:t>By – Gouthamram Puranik</a:t>
            </a:r>
          </a:p>
        </p:txBody>
      </p:sp>
    </p:spTree>
    <p:extLst>
      <p:ext uri="{BB962C8B-B14F-4D97-AF65-F5344CB8AC3E}">
        <p14:creationId xmlns:p14="http://schemas.microsoft.com/office/powerpoint/2010/main" val="3865563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pic>
        <p:nvPicPr>
          <p:cNvPr id="8" name="Picture 7">
            <a:extLst>
              <a:ext uri="{FF2B5EF4-FFF2-40B4-BE49-F238E27FC236}">
                <a16:creationId xmlns:a16="http://schemas.microsoft.com/office/drawing/2014/main" id="{085E5353-9407-AF33-4329-F5AF181AB5D8}"/>
              </a:ext>
            </a:extLst>
          </p:cNvPr>
          <p:cNvPicPr>
            <a:picLocks noChangeAspect="1"/>
          </p:cNvPicPr>
          <p:nvPr/>
        </p:nvPicPr>
        <p:blipFill>
          <a:blip r:embed="rId3"/>
          <a:srcRect/>
          <a:stretch/>
        </p:blipFill>
        <p:spPr>
          <a:xfrm>
            <a:off x="2329705" y="1702885"/>
            <a:ext cx="8973359" cy="4317509"/>
          </a:xfrm>
          <a:prstGeom prst="rect">
            <a:avLst/>
          </a:prstGeom>
        </p:spPr>
      </p:pic>
      <p:sp>
        <p:nvSpPr>
          <p:cNvPr id="11" name="TextBox 10">
            <a:extLst>
              <a:ext uri="{FF2B5EF4-FFF2-40B4-BE49-F238E27FC236}">
                <a16:creationId xmlns:a16="http://schemas.microsoft.com/office/drawing/2014/main" id="{27B30563-7901-823E-851F-7DFE7FDEAD46}"/>
              </a:ext>
            </a:extLst>
          </p:cNvPr>
          <p:cNvSpPr txBox="1"/>
          <p:nvPr/>
        </p:nvSpPr>
        <p:spPr>
          <a:xfrm>
            <a:off x="2696544" y="727787"/>
            <a:ext cx="7427169" cy="584775"/>
          </a:xfrm>
          <a:prstGeom prst="rect">
            <a:avLst/>
          </a:prstGeom>
          <a:noFill/>
        </p:spPr>
        <p:txBody>
          <a:bodyPr wrap="square" rtlCol="0">
            <a:spAutoFit/>
          </a:bodyPr>
          <a:lstStyle/>
          <a:p>
            <a:r>
              <a:rPr lang="en-IN" sz="3200" dirty="0">
                <a:solidFill>
                  <a:schemeClr val="bg2"/>
                </a:solidFill>
                <a:latin typeface="Bahnschrift SemiBold SemiConden" panose="020B0502040204020203" pitchFamily="34" charset="0"/>
              </a:rPr>
              <a:t>Pie chart for Distribution of Area:</a:t>
            </a:r>
          </a:p>
        </p:txBody>
      </p:sp>
    </p:spTree>
    <p:extLst>
      <p:ext uri="{BB962C8B-B14F-4D97-AF65-F5344CB8AC3E}">
        <p14:creationId xmlns:p14="http://schemas.microsoft.com/office/powerpoint/2010/main" val="1104816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sp>
        <p:nvSpPr>
          <p:cNvPr id="11" name="TextBox 10">
            <a:extLst>
              <a:ext uri="{FF2B5EF4-FFF2-40B4-BE49-F238E27FC236}">
                <a16:creationId xmlns:a16="http://schemas.microsoft.com/office/drawing/2014/main" id="{27B30563-7901-823E-851F-7DFE7FDEAD46}"/>
              </a:ext>
            </a:extLst>
          </p:cNvPr>
          <p:cNvSpPr txBox="1"/>
          <p:nvPr/>
        </p:nvSpPr>
        <p:spPr>
          <a:xfrm>
            <a:off x="2696544" y="446713"/>
            <a:ext cx="7427169" cy="584775"/>
          </a:xfrm>
          <a:prstGeom prst="rect">
            <a:avLst/>
          </a:prstGeom>
          <a:noFill/>
        </p:spPr>
        <p:txBody>
          <a:bodyPr wrap="square" rtlCol="0">
            <a:spAutoFit/>
          </a:bodyPr>
          <a:lstStyle/>
          <a:p>
            <a:r>
              <a:rPr lang="en-IN" sz="3200" dirty="0">
                <a:solidFill>
                  <a:schemeClr val="bg2"/>
                </a:solidFill>
                <a:latin typeface="Bahnschrift SemiBold SemiConden" panose="020B0502040204020203" pitchFamily="34" charset="0"/>
              </a:rPr>
              <a:t>Area-wise analysis:</a:t>
            </a:r>
          </a:p>
        </p:txBody>
      </p:sp>
      <p:sp>
        <p:nvSpPr>
          <p:cNvPr id="6" name="TextBox 5">
            <a:extLst>
              <a:ext uri="{FF2B5EF4-FFF2-40B4-BE49-F238E27FC236}">
                <a16:creationId xmlns:a16="http://schemas.microsoft.com/office/drawing/2014/main" id="{9598944A-2BCF-F765-1F57-A2CA1AD24EB8}"/>
              </a:ext>
            </a:extLst>
          </p:cNvPr>
          <p:cNvSpPr txBox="1"/>
          <p:nvPr/>
        </p:nvSpPr>
        <p:spPr>
          <a:xfrm>
            <a:off x="1828800" y="1116431"/>
            <a:ext cx="4943668" cy="2092881"/>
          </a:xfrm>
          <a:prstGeom prst="rect">
            <a:avLst/>
          </a:prstGeom>
          <a:noFill/>
          <a:ln>
            <a:solidFill>
              <a:schemeClr val="bg1"/>
            </a:solidFill>
          </a:ln>
        </p:spPr>
        <p:txBody>
          <a:bodyPr wrap="square">
            <a:spAutoFit/>
          </a:bodyPr>
          <a:lstStyle/>
          <a:p>
            <a:pPr>
              <a:spcBef>
                <a:spcPts val="1200"/>
              </a:spcBef>
            </a:pPr>
            <a:r>
              <a:rPr lang="en-IN" sz="2800" b="1" dirty="0">
                <a:solidFill>
                  <a:srgbClr val="000000"/>
                </a:solidFill>
                <a:effectLst/>
                <a:latin typeface="Times New Roman" panose="02020603050405020304" pitchFamily="18" charset="0"/>
                <a:ea typeface="Times New Roman" panose="02020603050405020304" pitchFamily="18" charset="0"/>
              </a:rPr>
              <a:t>Koramangala –</a:t>
            </a:r>
            <a:r>
              <a:rPr lang="en-IN" sz="1800" dirty="0">
                <a:solidFill>
                  <a:srgbClr val="000000"/>
                </a:solidFill>
                <a:effectLst/>
                <a:latin typeface="Helvetica" panose="020B0604020202020204" pitchFamily="34"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effectLst/>
                <a:latin typeface="Helvetica" panose="020B0604020202020204" pitchFamily="34" charset="0"/>
                <a:ea typeface="Times New Roman" panose="02020603050405020304" pitchFamily="18" charset="0"/>
              </a:rPr>
              <a:t>In Koramangala area, The average Rating is 4.13</a:t>
            </a:r>
            <a:endParaRPr lang="en-IN" sz="24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effectLst/>
                <a:latin typeface="Helvetica" panose="020B0604020202020204" pitchFamily="34" charset="0"/>
                <a:ea typeface="Times New Roman" panose="02020603050405020304" pitchFamily="18" charset="0"/>
              </a:rPr>
              <a:t>Average Cost for two person is 297.83</a:t>
            </a:r>
            <a:endParaRPr lang="en-IN" sz="24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effectLst/>
                <a:latin typeface="Helvetica" panose="020B0604020202020204" pitchFamily="34" charset="0"/>
                <a:ea typeface="Times New Roman" panose="02020603050405020304" pitchFamily="18" charset="0"/>
              </a:rPr>
              <a:t>max orders lies in medium cost category</a:t>
            </a:r>
            <a:endParaRPr lang="en-IN" sz="24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F950915B-D98C-343B-DD9C-78F59E8811CE}"/>
              </a:ext>
            </a:extLst>
          </p:cNvPr>
          <p:cNvSpPr txBox="1"/>
          <p:nvPr/>
        </p:nvSpPr>
        <p:spPr>
          <a:xfrm>
            <a:off x="6893766" y="2509098"/>
            <a:ext cx="4943668" cy="2438488"/>
          </a:xfrm>
          <a:prstGeom prst="rect">
            <a:avLst/>
          </a:prstGeom>
          <a:noFill/>
          <a:ln>
            <a:solidFill>
              <a:schemeClr val="bg2"/>
            </a:solidFill>
          </a:ln>
        </p:spPr>
        <p:txBody>
          <a:bodyPr wrap="square">
            <a:spAutoFit/>
          </a:bodyPr>
          <a:lstStyle/>
          <a:p>
            <a:pPr marL="82550" marR="1741805" indent="-6350">
              <a:lnSpc>
                <a:spcPct val="107000"/>
              </a:lnSpc>
              <a:spcAft>
                <a:spcPts val="270"/>
              </a:spcAft>
            </a:pPr>
            <a:r>
              <a:rPr lang="en-IN" sz="2800" b="1" kern="100" dirty="0">
                <a:solidFill>
                  <a:srgbClr val="000000"/>
                </a:solidFill>
                <a:effectLst/>
                <a:latin typeface="Calibri" panose="020F0502020204030204" pitchFamily="34" charset="0"/>
                <a:ea typeface="Calibri" panose="020F0502020204030204" pitchFamily="34" charset="0"/>
              </a:rPr>
              <a:t>HSR –</a:t>
            </a:r>
            <a:endParaRPr lang="en-IN" sz="2000" kern="100" dirty="0">
              <a:solidFill>
                <a:srgbClr val="000000"/>
              </a:solidFill>
              <a:effectLst/>
              <a:latin typeface="Calibri" panose="020F0502020204030204" pitchFamily="34" charset="0"/>
              <a:ea typeface="Calibri" panose="020F0502020204030204" pitchFamily="34" charset="0"/>
            </a:endParaRPr>
          </a:p>
          <a:p>
            <a:pPr marL="342900" lvl="0" indent="-342900">
              <a:spcBef>
                <a:spcPts val="1200"/>
              </a:spcBef>
              <a:buFont typeface="Symbol" panose="05050102010706020507" pitchFamily="18" charset="2"/>
              <a:buChar char=""/>
            </a:pPr>
            <a:r>
              <a:rPr lang="en-IN" sz="1800" dirty="0">
                <a:effectLst/>
                <a:latin typeface="Helvetica" panose="020B0604020202020204" pitchFamily="34" charset="0"/>
                <a:ea typeface="Times New Roman" panose="02020603050405020304" pitchFamily="18" charset="0"/>
              </a:rPr>
              <a:t>In HSR area, The average Rating is 4.07</a:t>
            </a:r>
            <a:endParaRPr lang="en-IN" sz="24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effectLst/>
                <a:latin typeface="Helvetica" panose="020B0604020202020204" pitchFamily="34" charset="0"/>
                <a:ea typeface="Times New Roman" panose="02020603050405020304" pitchFamily="18" charset="0"/>
              </a:rPr>
              <a:t>Average Cost for two person is 391.18</a:t>
            </a:r>
            <a:endParaRPr lang="en-IN" sz="24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effectLst/>
                <a:latin typeface="Helvetica" panose="020B0604020202020204" pitchFamily="34" charset="0"/>
                <a:ea typeface="Times New Roman" panose="02020603050405020304" pitchFamily="18" charset="0"/>
              </a:rPr>
              <a:t>max orders lie in medium cost category which is 64.7% and Low &amp; High cost category are of 17.6%</a:t>
            </a:r>
            <a:endParaRPr lang="en-IN" sz="24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64CA5120-6AD1-686F-2903-849BDEF1791B}"/>
              </a:ext>
            </a:extLst>
          </p:cNvPr>
          <p:cNvSpPr txBox="1"/>
          <p:nvPr/>
        </p:nvSpPr>
        <p:spPr>
          <a:xfrm>
            <a:off x="1889449" y="3866841"/>
            <a:ext cx="4943668" cy="2161489"/>
          </a:xfrm>
          <a:prstGeom prst="rect">
            <a:avLst/>
          </a:prstGeom>
          <a:noFill/>
          <a:ln>
            <a:solidFill>
              <a:schemeClr val="bg1"/>
            </a:solidFill>
          </a:ln>
        </p:spPr>
        <p:txBody>
          <a:bodyPr wrap="square" rtlCol="0">
            <a:spAutoFit/>
          </a:bodyPr>
          <a:lstStyle/>
          <a:p>
            <a:pPr marL="82550" marR="1741805" indent="-6350">
              <a:lnSpc>
                <a:spcPct val="107000"/>
              </a:lnSpc>
              <a:spcAft>
                <a:spcPts val="270"/>
              </a:spcAft>
            </a:pPr>
            <a:r>
              <a:rPr lang="en-IN" sz="2800" b="1" kern="100" dirty="0">
                <a:solidFill>
                  <a:srgbClr val="000000"/>
                </a:solidFill>
                <a:effectLst/>
                <a:latin typeface="Calibri" panose="020F0502020204030204" pitchFamily="34" charset="0"/>
                <a:ea typeface="Calibri" panose="020F0502020204030204" pitchFamily="34" charset="0"/>
              </a:rPr>
              <a:t>BTM-</a:t>
            </a:r>
            <a:endParaRPr lang="en-IN" sz="2000" kern="100" dirty="0">
              <a:solidFill>
                <a:srgbClr val="000000"/>
              </a:solidFill>
              <a:effectLst/>
              <a:latin typeface="Calibri" panose="020F0502020204030204" pitchFamily="34" charset="0"/>
              <a:ea typeface="Calibri" panose="020F0502020204030204" pitchFamily="34" charset="0"/>
            </a:endParaRPr>
          </a:p>
          <a:p>
            <a:pPr marL="342900" lvl="0" indent="-342900">
              <a:spcBef>
                <a:spcPts val="1200"/>
              </a:spcBef>
              <a:buFont typeface="Symbol" panose="05050102010706020507" pitchFamily="18" charset="2"/>
              <a:buChar char=""/>
            </a:pPr>
            <a:r>
              <a:rPr lang="en-IN" sz="1800" dirty="0">
                <a:effectLst/>
                <a:latin typeface="Helvetica" panose="020B0604020202020204" pitchFamily="34" charset="0"/>
                <a:ea typeface="Times New Roman" panose="02020603050405020304" pitchFamily="18" charset="0"/>
              </a:rPr>
              <a:t>In BTM area, The average Rating is 4.05</a:t>
            </a:r>
            <a:endParaRPr lang="en-IN" sz="24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effectLst/>
                <a:latin typeface="Helvetica" panose="020B0604020202020204" pitchFamily="34" charset="0"/>
                <a:ea typeface="Times New Roman" panose="02020603050405020304" pitchFamily="18" charset="0"/>
              </a:rPr>
              <a:t>Average Cost for two person is 329.09</a:t>
            </a:r>
            <a:endParaRPr lang="en-IN" sz="2400" dirty="0">
              <a:effectLst/>
              <a:latin typeface="Times New Roman" panose="02020603050405020304" pitchFamily="18" charset="0"/>
              <a:ea typeface="Times New Roman" panose="02020603050405020304" pitchFamily="18" charset="0"/>
            </a:endParaRPr>
          </a:p>
          <a:p>
            <a:pPr marL="342900" lvl="0" indent="-342900">
              <a:spcBef>
                <a:spcPts val="1200"/>
              </a:spcBef>
              <a:buFont typeface="Symbol" panose="05050102010706020507" pitchFamily="18" charset="2"/>
              <a:buChar char=""/>
            </a:pPr>
            <a:r>
              <a:rPr lang="en-IN" sz="1800" dirty="0">
                <a:effectLst/>
                <a:latin typeface="Helvetica" panose="020B0604020202020204" pitchFamily="34" charset="0"/>
                <a:ea typeface="Times New Roman" panose="02020603050405020304" pitchFamily="18" charset="0"/>
              </a:rPr>
              <a:t>Max orders lie in medium cost category which is 82.9%</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9452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pic>
        <p:nvPicPr>
          <p:cNvPr id="8" name="Picture 7">
            <a:extLst>
              <a:ext uri="{FF2B5EF4-FFF2-40B4-BE49-F238E27FC236}">
                <a16:creationId xmlns:a16="http://schemas.microsoft.com/office/drawing/2014/main" id="{085E5353-9407-AF33-4329-F5AF181AB5D8}"/>
              </a:ext>
            </a:extLst>
          </p:cNvPr>
          <p:cNvPicPr>
            <a:picLocks noChangeAspect="1"/>
          </p:cNvPicPr>
          <p:nvPr/>
        </p:nvPicPr>
        <p:blipFill>
          <a:blip r:embed="rId3"/>
          <a:srcRect/>
          <a:stretch/>
        </p:blipFill>
        <p:spPr>
          <a:xfrm>
            <a:off x="2329705" y="1714952"/>
            <a:ext cx="8973359" cy="4293375"/>
          </a:xfrm>
          <a:prstGeom prst="rect">
            <a:avLst/>
          </a:prstGeom>
        </p:spPr>
      </p:pic>
      <p:sp>
        <p:nvSpPr>
          <p:cNvPr id="11" name="TextBox 10">
            <a:extLst>
              <a:ext uri="{FF2B5EF4-FFF2-40B4-BE49-F238E27FC236}">
                <a16:creationId xmlns:a16="http://schemas.microsoft.com/office/drawing/2014/main" id="{27B30563-7901-823E-851F-7DFE7FDEAD46}"/>
              </a:ext>
            </a:extLst>
          </p:cNvPr>
          <p:cNvSpPr txBox="1"/>
          <p:nvPr/>
        </p:nvSpPr>
        <p:spPr>
          <a:xfrm>
            <a:off x="2696544" y="699552"/>
            <a:ext cx="7427169" cy="584775"/>
          </a:xfrm>
          <a:prstGeom prst="rect">
            <a:avLst/>
          </a:prstGeom>
          <a:noFill/>
        </p:spPr>
        <p:txBody>
          <a:bodyPr wrap="square" rtlCol="0">
            <a:spAutoFit/>
          </a:bodyPr>
          <a:lstStyle/>
          <a:p>
            <a:r>
              <a:rPr lang="en-IN" sz="3200" dirty="0">
                <a:solidFill>
                  <a:schemeClr val="bg2"/>
                </a:solidFill>
                <a:latin typeface="Bahnschrift SemiBold SemiConden" panose="020B0502040204020203" pitchFamily="34" charset="0"/>
              </a:rPr>
              <a:t>Revenue w.r.t Area :</a:t>
            </a:r>
          </a:p>
        </p:txBody>
      </p:sp>
    </p:spTree>
    <p:extLst>
      <p:ext uri="{BB962C8B-B14F-4D97-AF65-F5344CB8AC3E}">
        <p14:creationId xmlns:p14="http://schemas.microsoft.com/office/powerpoint/2010/main" val="52344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sp>
        <p:nvSpPr>
          <p:cNvPr id="11" name="TextBox 10">
            <a:extLst>
              <a:ext uri="{FF2B5EF4-FFF2-40B4-BE49-F238E27FC236}">
                <a16:creationId xmlns:a16="http://schemas.microsoft.com/office/drawing/2014/main" id="{27B30563-7901-823E-851F-7DFE7FDEAD46}"/>
              </a:ext>
            </a:extLst>
          </p:cNvPr>
          <p:cNvSpPr txBox="1"/>
          <p:nvPr/>
        </p:nvSpPr>
        <p:spPr>
          <a:xfrm>
            <a:off x="2382415" y="2276426"/>
            <a:ext cx="7427169" cy="707886"/>
          </a:xfrm>
          <a:prstGeom prst="rect">
            <a:avLst/>
          </a:prstGeom>
          <a:noFill/>
        </p:spPr>
        <p:txBody>
          <a:bodyPr wrap="square" rtlCol="0">
            <a:spAutoFit/>
          </a:bodyPr>
          <a:lstStyle/>
          <a:p>
            <a:pPr algn="ctr"/>
            <a:r>
              <a:rPr lang="en-IN" sz="4000" dirty="0">
                <a:solidFill>
                  <a:schemeClr val="bg2"/>
                </a:solidFill>
                <a:latin typeface="Bahnschrift SemiBold SemiConden" panose="020B0502040204020203" pitchFamily="34" charset="0"/>
              </a:rPr>
              <a:t>THANK  YOU </a:t>
            </a:r>
          </a:p>
        </p:txBody>
      </p:sp>
    </p:spTree>
    <p:extLst>
      <p:ext uri="{BB962C8B-B14F-4D97-AF65-F5344CB8AC3E}">
        <p14:creationId xmlns:p14="http://schemas.microsoft.com/office/powerpoint/2010/main" val="24881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sp>
        <p:nvSpPr>
          <p:cNvPr id="3" name="TextBox 2">
            <a:extLst>
              <a:ext uri="{FF2B5EF4-FFF2-40B4-BE49-F238E27FC236}">
                <a16:creationId xmlns:a16="http://schemas.microsoft.com/office/drawing/2014/main" id="{B5C9DEA1-B092-E581-80B2-DB66BE2352F8}"/>
              </a:ext>
            </a:extLst>
          </p:cNvPr>
          <p:cNvSpPr txBox="1"/>
          <p:nvPr/>
        </p:nvSpPr>
        <p:spPr>
          <a:xfrm>
            <a:off x="2337318" y="1581990"/>
            <a:ext cx="8766110" cy="3496919"/>
          </a:xfrm>
          <a:prstGeom prst="rect">
            <a:avLst/>
          </a:prstGeom>
          <a:noFill/>
        </p:spPr>
        <p:txBody>
          <a:bodyPr wrap="square" rtlCol="0">
            <a:spAutoFit/>
          </a:bodyPr>
          <a:lstStyle/>
          <a:p>
            <a:pPr marL="12065" marR="141605" indent="-6350">
              <a:lnSpc>
                <a:spcPct val="107000"/>
              </a:lnSpc>
              <a:spcAft>
                <a:spcPts val="0"/>
              </a:spcAft>
            </a:pPr>
            <a:r>
              <a:rPr lang="en-IN" sz="1800" b="1" kern="100" dirty="0">
                <a:solidFill>
                  <a:srgbClr val="2F5496"/>
                </a:solidFill>
                <a:effectLst/>
                <a:latin typeface="Arial" panose="020B0604020202020204" pitchFamily="34" charset="0"/>
                <a:ea typeface="Arial" panose="020B0604020202020204" pitchFamily="34" charset="0"/>
              </a:rPr>
              <a:t> </a:t>
            </a:r>
          </a:p>
          <a:p>
            <a:pPr marL="12065" indent="-6350" algn="just">
              <a:lnSpc>
                <a:spcPct val="111000"/>
              </a:lnSpc>
              <a:spcAft>
                <a:spcPts val="480"/>
              </a:spcAft>
            </a:pPr>
            <a:r>
              <a:rPr lang="en-IN" sz="1800" kern="100" dirty="0">
                <a:effectLst/>
                <a:latin typeface="Arial" panose="020B0604020202020204" pitchFamily="34" charset="0"/>
                <a:ea typeface="Arial" panose="020B0604020202020204" pitchFamily="34" charset="0"/>
              </a:rPr>
              <a:t>The online food ordering market has witnessed significant growth and diversity in recent years, encompassing various types of food services, including restaurants, independent individuals, and grocery delivery. The concept of ordering food online originated in 1995 with the establishment of World Wide Waiter, now known as Waiter.com. Online food ordering involves the convenient process of placing food orders through websites or applications, covering both ready-to-eat meals and food items that require preparation. This abstract provides an overview of the online food ordering market, its historical background, and the broad scope it encompasses, highlighting the dynamic nature of this evolving industry. </a:t>
            </a:r>
          </a:p>
          <a:p>
            <a:endParaRPr lang="en-IN" dirty="0"/>
          </a:p>
        </p:txBody>
      </p:sp>
      <p:sp>
        <p:nvSpPr>
          <p:cNvPr id="5" name="TextBox 4">
            <a:extLst>
              <a:ext uri="{FF2B5EF4-FFF2-40B4-BE49-F238E27FC236}">
                <a16:creationId xmlns:a16="http://schemas.microsoft.com/office/drawing/2014/main" id="{A2198703-8B76-4DF4-B52B-71D42A940ECC}"/>
              </a:ext>
            </a:extLst>
          </p:cNvPr>
          <p:cNvSpPr txBox="1"/>
          <p:nvPr/>
        </p:nvSpPr>
        <p:spPr>
          <a:xfrm>
            <a:off x="2724538" y="1194317"/>
            <a:ext cx="3041780" cy="584775"/>
          </a:xfrm>
          <a:prstGeom prst="rect">
            <a:avLst/>
          </a:prstGeom>
          <a:noFill/>
        </p:spPr>
        <p:txBody>
          <a:bodyPr wrap="square" rtlCol="0">
            <a:spAutoFit/>
          </a:bodyPr>
          <a:lstStyle/>
          <a:p>
            <a:r>
              <a:rPr lang="en-IN" sz="3200" dirty="0">
                <a:solidFill>
                  <a:schemeClr val="bg2"/>
                </a:solidFill>
                <a:latin typeface="Bahnschrift SemiBold SemiConden" panose="020B0502040204020203" pitchFamily="34" charset="0"/>
              </a:rPr>
              <a:t>ABSTRACT :</a:t>
            </a:r>
          </a:p>
        </p:txBody>
      </p:sp>
    </p:spTree>
    <p:extLst>
      <p:ext uri="{BB962C8B-B14F-4D97-AF65-F5344CB8AC3E}">
        <p14:creationId xmlns:p14="http://schemas.microsoft.com/office/powerpoint/2010/main" val="1083998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sp>
        <p:nvSpPr>
          <p:cNvPr id="3" name="TextBox 2">
            <a:extLst>
              <a:ext uri="{FF2B5EF4-FFF2-40B4-BE49-F238E27FC236}">
                <a16:creationId xmlns:a16="http://schemas.microsoft.com/office/drawing/2014/main" id="{B5C9DEA1-B092-E581-80B2-DB66BE2352F8}"/>
              </a:ext>
            </a:extLst>
          </p:cNvPr>
          <p:cNvSpPr txBox="1"/>
          <p:nvPr/>
        </p:nvSpPr>
        <p:spPr>
          <a:xfrm>
            <a:off x="2337318" y="1216116"/>
            <a:ext cx="8766110" cy="4785541"/>
          </a:xfrm>
          <a:prstGeom prst="rect">
            <a:avLst/>
          </a:prstGeom>
          <a:noFill/>
        </p:spPr>
        <p:txBody>
          <a:bodyPr wrap="square" rtlCol="0">
            <a:spAutoFit/>
          </a:bodyPr>
          <a:lstStyle/>
          <a:p>
            <a:pPr marL="12065" marR="141605" indent="-6350">
              <a:lnSpc>
                <a:spcPct val="107000"/>
              </a:lnSpc>
              <a:spcAft>
                <a:spcPts val="0"/>
              </a:spcAft>
            </a:pPr>
            <a:r>
              <a:rPr lang="en-IN" sz="1800" b="1" kern="100" dirty="0">
                <a:effectLst/>
                <a:latin typeface="Arial" panose="020B0604020202020204" pitchFamily="34" charset="0"/>
                <a:ea typeface="Arial" panose="020B0604020202020204" pitchFamily="34" charset="0"/>
              </a:rPr>
              <a:t> </a:t>
            </a:r>
          </a:p>
          <a:p>
            <a:pPr>
              <a:lnSpc>
                <a:spcPct val="107000"/>
              </a:lnSpc>
              <a:spcAft>
                <a:spcPts val="535"/>
              </a:spcAft>
            </a:pPr>
            <a:r>
              <a:rPr lang="en-IN" sz="1800" kern="100" dirty="0">
                <a:effectLst/>
                <a:latin typeface="Helvetica" panose="020B0604020202020204" pitchFamily="34" charset="0"/>
                <a:ea typeface="Calibri" panose="020F0502020204030204" pitchFamily="34" charset="0"/>
              </a:rPr>
              <a:t>The online food ordering market includes foods prepared by restaurants, prepared by independent people, and groceries being ordered online and then picked up or delivered. The first online food ordering service, World Wide Waiter (now known as Waiter.com), was founded in 1995. Online food ordering is the process of ordering food from a website or other application. The product can be either ready-to-eat food or food that has not been specially prepared for direction consumption.</a:t>
            </a:r>
            <a:endParaRPr lang="en-IN" sz="1800" kern="100" dirty="0">
              <a:effectLst/>
              <a:latin typeface="Calibri" panose="020F0502020204030204" pitchFamily="34" charset="0"/>
              <a:ea typeface="Calibri" panose="020F0502020204030204" pitchFamily="34" charset="0"/>
            </a:endParaRPr>
          </a:p>
          <a:p>
            <a:pPr>
              <a:spcBef>
                <a:spcPts val="1200"/>
              </a:spcBef>
            </a:pPr>
            <a:endParaRPr lang="en-IN" sz="1800" dirty="0">
              <a:effectLst/>
              <a:latin typeface="Helvetica" panose="020B0604020202020204" pitchFamily="34" charset="0"/>
              <a:ea typeface="Times New Roman" panose="02020603050405020304" pitchFamily="18" charset="0"/>
            </a:endParaRPr>
          </a:p>
          <a:p>
            <a:pPr>
              <a:spcBef>
                <a:spcPts val="1200"/>
              </a:spcBef>
            </a:pPr>
            <a:r>
              <a:rPr lang="en-IN" sz="1800" dirty="0">
                <a:effectLst/>
                <a:latin typeface="Helvetica" panose="020B0604020202020204" pitchFamily="34" charset="0"/>
                <a:ea typeface="Times New Roman" panose="02020603050405020304" pitchFamily="18" charset="0"/>
              </a:rPr>
              <a:t>Do ETL : Extract-Transform-Load the dataset and find for me some information from this large data. This is form of data mining.</a:t>
            </a:r>
            <a:endParaRPr lang="en-IN" sz="1800" dirty="0">
              <a:effectLst/>
              <a:latin typeface="Times New Roman" panose="02020603050405020304" pitchFamily="18" charset="0"/>
              <a:ea typeface="Times New Roman" panose="02020603050405020304" pitchFamily="18" charset="0"/>
            </a:endParaRPr>
          </a:p>
          <a:p>
            <a:pPr>
              <a:spcBef>
                <a:spcPts val="1200"/>
              </a:spcBef>
            </a:pPr>
            <a:r>
              <a:rPr lang="en-IN" sz="1800" dirty="0">
                <a:effectLst/>
                <a:latin typeface="Helvetica" panose="020B0604020202020204" pitchFamily="34" charset="0"/>
                <a:ea typeface="Times New Roman" panose="02020603050405020304" pitchFamily="18" charset="0"/>
              </a:rPr>
              <a:t>Find key metrics and factors and show the meaningful relationships between attributes.</a:t>
            </a:r>
            <a:endParaRPr lang="en-IN" sz="1800" dirty="0">
              <a:effectLst/>
              <a:latin typeface="Times New Roman" panose="02020603050405020304" pitchFamily="18" charset="0"/>
              <a:ea typeface="Times New Roman" panose="02020603050405020304" pitchFamily="18" charset="0"/>
            </a:endParaRPr>
          </a:p>
          <a:p>
            <a:pPr>
              <a:spcBef>
                <a:spcPts val="1200"/>
              </a:spcBef>
            </a:pPr>
            <a:r>
              <a:rPr lang="en-IN" sz="1800" dirty="0">
                <a:effectLst/>
                <a:latin typeface="Helvetica" panose="020B0604020202020204" pitchFamily="34" charset="0"/>
                <a:ea typeface="Times New Roman" panose="02020603050405020304" pitchFamily="18" charset="0"/>
              </a:rPr>
              <a:t>Do your own research and come up with your findings.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A2198703-8B76-4DF4-B52B-71D42A940ECC}"/>
              </a:ext>
            </a:extLst>
          </p:cNvPr>
          <p:cNvSpPr txBox="1"/>
          <p:nvPr/>
        </p:nvSpPr>
        <p:spPr>
          <a:xfrm>
            <a:off x="2724538" y="923729"/>
            <a:ext cx="3592286" cy="584775"/>
          </a:xfrm>
          <a:prstGeom prst="rect">
            <a:avLst/>
          </a:prstGeom>
          <a:noFill/>
        </p:spPr>
        <p:txBody>
          <a:bodyPr wrap="square" rtlCol="0">
            <a:spAutoFit/>
          </a:bodyPr>
          <a:lstStyle/>
          <a:p>
            <a:r>
              <a:rPr lang="en-IN" sz="3200" dirty="0">
                <a:solidFill>
                  <a:schemeClr val="bg2"/>
                </a:solidFill>
                <a:latin typeface="Bahnschrift SemiBold SemiConden" panose="020B0502040204020203" pitchFamily="34" charset="0"/>
              </a:rPr>
              <a:t>Problem Statement :</a:t>
            </a:r>
          </a:p>
        </p:txBody>
      </p:sp>
    </p:spTree>
    <p:extLst>
      <p:ext uri="{BB962C8B-B14F-4D97-AF65-F5344CB8AC3E}">
        <p14:creationId xmlns:p14="http://schemas.microsoft.com/office/powerpoint/2010/main" val="4156028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pic>
        <p:nvPicPr>
          <p:cNvPr id="6" name="Picture 5">
            <a:extLst>
              <a:ext uri="{FF2B5EF4-FFF2-40B4-BE49-F238E27FC236}">
                <a16:creationId xmlns:a16="http://schemas.microsoft.com/office/drawing/2014/main" id="{7E1951F4-BADE-4323-7FA3-9809D0AD80EB}"/>
              </a:ext>
            </a:extLst>
          </p:cNvPr>
          <p:cNvPicPr/>
          <p:nvPr/>
        </p:nvPicPr>
        <p:blipFill>
          <a:blip r:embed="rId3">
            <a:extLst>
              <a:ext uri="{28A0092B-C50C-407E-A947-70E740481C1C}">
                <a14:useLocalDpi xmlns:a14="http://schemas.microsoft.com/office/drawing/2010/main" val="0"/>
              </a:ext>
            </a:extLst>
          </a:blip>
          <a:stretch>
            <a:fillRect/>
          </a:stretch>
        </p:blipFill>
        <p:spPr>
          <a:xfrm>
            <a:off x="1763485" y="2341983"/>
            <a:ext cx="9467462" cy="3228391"/>
          </a:xfrm>
          <a:prstGeom prst="rect">
            <a:avLst/>
          </a:prstGeom>
        </p:spPr>
      </p:pic>
      <p:sp>
        <p:nvSpPr>
          <p:cNvPr id="8" name="TextBox 7">
            <a:extLst>
              <a:ext uri="{FF2B5EF4-FFF2-40B4-BE49-F238E27FC236}">
                <a16:creationId xmlns:a16="http://schemas.microsoft.com/office/drawing/2014/main" id="{8A93485A-7CCB-99C0-9A26-0EA9CF22571A}"/>
              </a:ext>
            </a:extLst>
          </p:cNvPr>
          <p:cNvSpPr txBox="1"/>
          <p:nvPr/>
        </p:nvSpPr>
        <p:spPr>
          <a:xfrm>
            <a:off x="2724538" y="1194317"/>
            <a:ext cx="3041780" cy="584775"/>
          </a:xfrm>
          <a:prstGeom prst="rect">
            <a:avLst/>
          </a:prstGeom>
          <a:noFill/>
        </p:spPr>
        <p:txBody>
          <a:bodyPr wrap="square" rtlCol="0">
            <a:spAutoFit/>
          </a:bodyPr>
          <a:lstStyle/>
          <a:p>
            <a:r>
              <a:rPr lang="en-IN" sz="3200" dirty="0">
                <a:solidFill>
                  <a:schemeClr val="bg2"/>
                </a:solidFill>
                <a:latin typeface="Bahnschrift SemiBold SemiConden" panose="020B0502040204020203" pitchFamily="34" charset="0"/>
              </a:rPr>
              <a:t>ARCHITECTURE:</a:t>
            </a:r>
          </a:p>
        </p:txBody>
      </p:sp>
    </p:spTree>
    <p:extLst>
      <p:ext uri="{BB962C8B-B14F-4D97-AF65-F5344CB8AC3E}">
        <p14:creationId xmlns:p14="http://schemas.microsoft.com/office/powerpoint/2010/main" val="385265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pic>
        <p:nvPicPr>
          <p:cNvPr id="6" name="Picture 5">
            <a:extLst>
              <a:ext uri="{FF2B5EF4-FFF2-40B4-BE49-F238E27FC236}">
                <a16:creationId xmlns:a16="http://schemas.microsoft.com/office/drawing/2014/main" id="{7E1951F4-BADE-4323-7FA3-9809D0AD80EB}"/>
              </a:ext>
            </a:extLst>
          </p:cNvPr>
          <p:cNvPicPr/>
          <p:nvPr/>
        </p:nvPicPr>
        <p:blipFill>
          <a:blip r:embed="rId3"/>
          <a:srcRect/>
          <a:stretch/>
        </p:blipFill>
        <p:spPr>
          <a:xfrm>
            <a:off x="2167019" y="2341983"/>
            <a:ext cx="9393610" cy="4049486"/>
          </a:xfrm>
          <a:prstGeom prst="rect">
            <a:avLst/>
          </a:prstGeom>
        </p:spPr>
      </p:pic>
      <p:sp>
        <p:nvSpPr>
          <p:cNvPr id="8" name="TextBox 7">
            <a:extLst>
              <a:ext uri="{FF2B5EF4-FFF2-40B4-BE49-F238E27FC236}">
                <a16:creationId xmlns:a16="http://schemas.microsoft.com/office/drawing/2014/main" id="{8A93485A-7CCB-99C0-9A26-0EA9CF22571A}"/>
              </a:ext>
            </a:extLst>
          </p:cNvPr>
          <p:cNvSpPr txBox="1"/>
          <p:nvPr/>
        </p:nvSpPr>
        <p:spPr>
          <a:xfrm>
            <a:off x="2724538" y="1194317"/>
            <a:ext cx="7157172" cy="584775"/>
          </a:xfrm>
          <a:prstGeom prst="rect">
            <a:avLst/>
          </a:prstGeom>
          <a:noFill/>
        </p:spPr>
        <p:txBody>
          <a:bodyPr wrap="square" rtlCol="0">
            <a:spAutoFit/>
          </a:bodyPr>
          <a:lstStyle/>
          <a:p>
            <a:r>
              <a:rPr lang="en-IN" sz="3200" dirty="0">
                <a:solidFill>
                  <a:schemeClr val="bg2"/>
                </a:solidFill>
                <a:latin typeface="Bahnschrift SemiBold SemiConden" panose="020B0502040204020203" pitchFamily="34" charset="0"/>
              </a:rPr>
              <a:t>Dataset after data-cleaning </a:t>
            </a:r>
            <a:r>
              <a:rPr lang="en-IN" sz="3200">
                <a:solidFill>
                  <a:schemeClr val="bg2"/>
                </a:solidFill>
                <a:latin typeface="Bahnschrift SemiBold SemiConden" panose="020B0502040204020203" pitchFamily="34" charset="0"/>
              </a:rPr>
              <a:t>and processing:</a:t>
            </a:r>
            <a:endParaRPr lang="en-IN" sz="3200" dirty="0">
              <a:solidFill>
                <a:schemeClr val="bg2"/>
              </a:solidFill>
              <a:latin typeface="Bahnschrift SemiBold SemiConden" panose="020B0502040204020203" pitchFamily="34" charset="0"/>
            </a:endParaRPr>
          </a:p>
        </p:txBody>
      </p:sp>
    </p:spTree>
    <p:extLst>
      <p:ext uri="{BB962C8B-B14F-4D97-AF65-F5344CB8AC3E}">
        <p14:creationId xmlns:p14="http://schemas.microsoft.com/office/powerpoint/2010/main" val="240883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pic>
        <p:nvPicPr>
          <p:cNvPr id="8" name="Picture 7">
            <a:extLst>
              <a:ext uri="{FF2B5EF4-FFF2-40B4-BE49-F238E27FC236}">
                <a16:creationId xmlns:a16="http://schemas.microsoft.com/office/drawing/2014/main" id="{085E5353-9407-AF33-4329-F5AF181AB5D8}"/>
              </a:ext>
            </a:extLst>
          </p:cNvPr>
          <p:cNvPicPr>
            <a:picLocks noChangeAspect="1"/>
          </p:cNvPicPr>
          <p:nvPr/>
        </p:nvPicPr>
        <p:blipFill>
          <a:blip r:embed="rId3"/>
          <a:stretch>
            <a:fillRect/>
          </a:stretch>
        </p:blipFill>
        <p:spPr>
          <a:xfrm>
            <a:off x="2236689" y="1443778"/>
            <a:ext cx="7202881" cy="3781365"/>
          </a:xfrm>
          <a:prstGeom prst="rect">
            <a:avLst/>
          </a:prstGeom>
        </p:spPr>
      </p:pic>
      <p:sp>
        <p:nvSpPr>
          <p:cNvPr id="11" name="TextBox 10">
            <a:extLst>
              <a:ext uri="{FF2B5EF4-FFF2-40B4-BE49-F238E27FC236}">
                <a16:creationId xmlns:a16="http://schemas.microsoft.com/office/drawing/2014/main" id="{27B30563-7901-823E-851F-7DFE7FDEAD46}"/>
              </a:ext>
            </a:extLst>
          </p:cNvPr>
          <p:cNvSpPr txBox="1"/>
          <p:nvPr/>
        </p:nvSpPr>
        <p:spPr>
          <a:xfrm>
            <a:off x="2696545" y="727787"/>
            <a:ext cx="5710335" cy="584775"/>
          </a:xfrm>
          <a:prstGeom prst="rect">
            <a:avLst/>
          </a:prstGeom>
          <a:noFill/>
        </p:spPr>
        <p:txBody>
          <a:bodyPr wrap="square" rtlCol="0">
            <a:spAutoFit/>
          </a:bodyPr>
          <a:lstStyle/>
          <a:p>
            <a:r>
              <a:rPr lang="en-IN" sz="3200" dirty="0">
                <a:solidFill>
                  <a:schemeClr val="bg2"/>
                </a:solidFill>
                <a:latin typeface="Bahnschrift SemiBold SemiConden" panose="020B0502040204020203" pitchFamily="34" charset="0"/>
              </a:rPr>
              <a:t>Top 10 Hotels with High Ratings :</a:t>
            </a:r>
          </a:p>
        </p:txBody>
      </p:sp>
    </p:spTree>
    <p:extLst>
      <p:ext uri="{BB962C8B-B14F-4D97-AF65-F5344CB8AC3E}">
        <p14:creationId xmlns:p14="http://schemas.microsoft.com/office/powerpoint/2010/main" val="3990972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sp>
        <p:nvSpPr>
          <p:cNvPr id="5" name="TextBox 4">
            <a:extLst>
              <a:ext uri="{FF2B5EF4-FFF2-40B4-BE49-F238E27FC236}">
                <a16:creationId xmlns:a16="http://schemas.microsoft.com/office/drawing/2014/main" id="{A2198703-8B76-4DF4-B52B-71D42A940ECC}"/>
              </a:ext>
            </a:extLst>
          </p:cNvPr>
          <p:cNvSpPr txBox="1"/>
          <p:nvPr/>
        </p:nvSpPr>
        <p:spPr>
          <a:xfrm>
            <a:off x="2732314" y="853704"/>
            <a:ext cx="6727372" cy="584775"/>
          </a:xfrm>
          <a:prstGeom prst="rect">
            <a:avLst/>
          </a:prstGeom>
          <a:noFill/>
        </p:spPr>
        <p:txBody>
          <a:bodyPr wrap="square" rtlCol="0">
            <a:spAutoFit/>
          </a:bodyPr>
          <a:lstStyle/>
          <a:p>
            <a:r>
              <a:rPr lang="en-IN" sz="3200" dirty="0">
                <a:solidFill>
                  <a:schemeClr val="bg2"/>
                </a:solidFill>
                <a:latin typeface="Bahnschrift SemiBold SemiConden" panose="020B0502040204020203" pitchFamily="34" charset="0"/>
              </a:rPr>
              <a:t>Hotels with High Ratings and Low Price :</a:t>
            </a:r>
          </a:p>
        </p:txBody>
      </p:sp>
      <p:pic>
        <p:nvPicPr>
          <p:cNvPr id="6" name="Picture 5">
            <a:extLst>
              <a:ext uri="{FF2B5EF4-FFF2-40B4-BE49-F238E27FC236}">
                <a16:creationId xmlns:a16="http://schemas.microsoft.com/office/drawing/2014/main" id="{F6D59783-F07E-03DD-9D01-C13A3100F175}"/>
              </a:ext>
            </a:extLst>
          </p:cNvPr>
          <p:cNvPicPr>
            <a:picLocks noChangeAspect="1"/>
          </p:cNvPicPr>
          <p:nvPr/>
        </p:nvPicPr>
        <p:blipFill>
          <a:blip r:embed="rId3"/>
          <a:stretch>
            <a:fillRect/>
          </a:stretch>
        </p:blipFill>
        <p:spPr>
          <a:xfrm>
            <a:off x="2045653" y="1438479"/>
            <a:ext cx="8741402" cy="4835066"/>
          </a:xfrm>
          <a:prstGeom prst="rect">
            <a:avLst/>
          </a:prstGeom>
        </p:spPr>
      </p:pic>
    </p:spTree>
    <p:extLst>
      <p:ext uri="{BB962C8B-B14F-4D97-AF65-F5344CB8AC3E}">
        <p14:creationId xmlns:p14="http://schemas.microsoft.com/office/powerpoint/2010/main" val="320462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pic>
        <p:nvPicPr>
          <p:cNvPr id="8" name="Picture 7">
            <a:extLst>
              <a:ext uri="{FF2B5EF4-FFF2-40B4-BE49-F238E27FC236}">
                <a16:creationId xmlns:a16="http://schemas.microsoft.com/office/drawing/2014/main" id="{085E5353-9407-AF33-4329-F5AF181AB5D8}"/>
              </a:ext>
            </a:extLst>
          </p:cNvPr>
          <p:cNvPicPr>
            <a:picLocks noChangeAspect="1"/>
          </p:cNvPicPr>
          <p:nvPr/>
        </p:nvPicPr>
        <p:blipFill>
          <a:blip r:embed="rId3"/>
          <a:srcRect/>
          <a:stretch/>
        </p:blipFill>
        <p:spPr>
          <a:xfrm>
            <a:off x="2329705" y="1443778"/>
            <a:ext cx="8973359" cy="4835724"/>
          </a:xfrm>
          <a:prstGeom prst="rect">
            <a:avLst/>
          </a:prstGeom>
        </p:spPr>
      </p:pic>
      <p:sp>
        <p:nvSpPr>
          <p:cNvPr id="11" name="TextBox 10">
            <a:extLst>
              <a:ext uri="{FF2B5EF4-FFF2-40B4-BE49-F238E27FC236}">
                <a16:creationId xmlns:a16="http://schemas.microsoft.com/office/drawing/2014/main" id="{27B30563-7901-823E-851F-7DFE7FDEAD46}"/>
              </a:ext>
            </a:extLst>
          </p:cNvPr>
          <p:cNvSpPr txBox="1"/>
          <p:nvPr/>
        </p:nvSpPr>
        <p:spPr>
          <a:xfrm>
            <a:off x="2696545" y="727787"/>
            <a:ext cx="5710335" cy="584775"/>
          </a:xfrm>
          <a:prstGeom prst="rect">
            <a:avLst/>
          </a:prstGeom>
          <a:noFill/>
        </p:spPr>
        <p:txBody>
          <a:bodyPr wrap="square" rtlCol="0">
            <a:spAutoFit/>
          </a:bodyPr>
          <a:lstStyle/>
          <a:p>
            <a:r>
              <a:rPr lang="en-IN" sz="3200" dirty="0">
                <a:solidFill>
                  <a:schemeClr val="bg2"/>
                </a:solidFill>
                <a:latin typeface="Bahnschrift SemiBold SemiConden" panose="020B0502040204020203" pitchFamily="34" charset="0"/>
              </a:rPr>
              <a:t>Cuisines with High Ratings :</a:t>
            </a:r>
          </a:p>
        </p:txBody>
      </p:sp>
    </p:spTree>
    <p:extLst>
      <p:ext uri="{BB962C8B-B14F-4D97-AF65-F5344CB8AC3E}">
        <p14:creationId xmlns:p14="http://schemas.microsoft.com/office/powerpoint/2010/main" val="1513256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D37C0138-BE54-96B1-0EF0-55BA848ABF16}"/>
              </a:ext>
            </a:extLst>
          </p:cNvPr>
          <p:cNvPicPr/>
          <p:nvPr/>
        </p:nvPicPr>
        <p:blipFill>
          <a:blip r:embed="rId2" cstate="print"/>
          <a:stretch>
            <a:fillRect/>
          </a:stretch>
        </p:blipFill>
        <p:spPr>
          <a:xfrm>
            <a:off x="9881710" y="163332"/>
            <a:ext cx="2039111" cy="690372"/>
          </a:xfrm>
          <a:prstGeom prst="rect">
            <a:avLst/>
          </a:prstGeom>
        </p:spPr>
      </p:pic>
      <p:pic>
        <p:nvPicPr>
          <p:cNvPr id="8" name="Picture 7">
            <a:extLst>
              <a:ext uri="{FF2B5EF4-FFF2-40B4-BE49-F238E27FC236}">
                <a16:creationId xmlns:a16="http://schemas.microsoft.com/office/drawing/2014/main" id="{085E5353-9407-AF33-4329-F5AF181AB5D8}"/>
              </a:ext>
            </a:extLst>
          </p:cNvPr>
          <p:cNvPicPr>
            <a:picLocks noChangeAspect="1"/>
          </p:cNvPicPr>
          <p:nvPr/>
        </p:nvPicPr>
        <p:blipFill>
          <a:blip r:embed="rId3"/>
          <a:srcRect/>
          <a:stretch/>
        </p:blipFill>
        <p:spPr>
          <a:xfrm>
            <a:off x="2329705" y="1691492"/>
            <a:ext cx="8973359" cy="4340295"/>
          </a:xfrm>
          <a:prstGeom prst="rect">
            <a:avLst/>
          </a:prstGeom>
        </p:spPr>
      </p:pic>
      <p:sp>
        <p:nvSpPr>
          <p:cNvPr id="11" name="TextBox 10">
            <a:extLst>
              <a:ext uri="{FF2B5EF4-FFF2-40B4-BE49-F238E27FC236}">
                <a16:creationId xmlns:a16="http://schemas.microsoft.com/office/drawing/2014/main" id="{27B30563-7901-823E-851F-7DFE7FDEAD46}"/>
              </a:ext>
            </a:extLst>
          </p:cNvPr>
          <p:cNvSpPr txBox="1"/>
          <p:nvPr/>
        </p:nvSpPr>
        <p:spPr>
          <a:xfrm>
            <a:off x="2696544" y="727787"/>
            <a:ext cx="7427169" cy="584775"/>
          </a:xfrm>
          <a:prstGeom prst="rect">
            <a:avLst/>
          </a:prstGeom>
          <a:noFill/>
        </p:spPr>
        <p:txBody>
          <a:bodyPr wrap="square" rtlCol="0">
            <a:spAutoFit/>
          </a:bodyPr>
          <a:lstStyle/>
          <a:p>
            <a:r>
              <a:rPr lang="en-IN" sz="3200" dirty="0">
                <a:solidFill>
                  <a:schemeClr val="bg2"/>
                </a:solidFill>
                <a:latin typeface="Bahnschrift SemiBold SemiConden" panose="020B0502040204020203" pitchFamily="34" charset="0"/>
              </a:rPr>
              <a:t>Pie chart for Distribution of Cost Category :</a:t>
            </a:r>
          </a:p>
        </p:txBody>
      </p:sp>
    </p:spTree>
    <p:extLst>
      <p:ext uri="{BB962C8B-B14F-4D97-AF65-F5344CB8AC3E}">
        <p14:creationId xmlns:p14="http://schemas.microsoft.com/office/powerpoint/2010/main" val="35117164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178</TotalTime>
  <Words>410</Words>
  <Application>Microsoft Office PowerPoint</Application>
  <PresentationFormat>Widescreen</PresentationFormat>
  <Paragraphs>34</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Bahnschrift SemiBold SemiConden</vt:lpstr>
      <vt:lpstr>Calibri</vt:lpstr>
      <vt:lpstr>Helvetica</vt:lpstr>
      <vt:lpstr>Symbol</vt:lpstr>
      <vt:lpstr>Times New Roman</vt:lpstr>
      <vt:lpstr>Tw Cen MT</vt:lpstr>
      <vt:lpstr>Circuit</vt:lpstr>
      <vt:lpstr>Analyzing swiggy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swiggy</dc:title>
  <dc:creator>Goutham Ram</dc:creator>
  <cp:lastModifiedBy>Goutham Ram</cp:lastModifiedBy>
  <cp:revision>1</cp:revision>
  <dcterms:created xsi:type="dcterms:W3CDTF">2023-06-25T14:07:23Z</dcterms:created>
  <dcterms:modified xsi:type="dcterms:W3CDTF">2023-06-25T17:06:10Z</dcterms:modified>
</cp:coreProperties>
</file>